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132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39A8-4428-4CCC-B810-E74C719FDB83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85B7-DC6B-4AA3-881A-4957A08002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3501008" y="1475656"/>
            <a:ext cx="3168352" cy="9833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dirty="0" smtClean="0"/>
          </a:p>
          <a:p>
            <a:pPr algn="ctr"/>
            <a:r>
              <a:rPr lang="fr-FR" b="1" dirty="0" smtClean="0"/>
              <a:t> </a:t>
            </a:r>
          </a:p>
          <a:p>
            <a:pPr algn="ctr"/>
            <a:endParaRPr lang="fr-FR" sz="800" b="1" dirty="0" smtClean="0">
              <a:sym typeface="Wingdings 2"/>
            </a:endParaRPr>
          </a:p>
          <a:p>
            <a:pPr algn="ctr"/>
            <a:r>
              <a:rPr lang="fr-FR" sz="900" b="1" dirty="0" smtClean="0">
                <a:latin typeface="Franklin Gothic Demi" pitchFamily="34" charset="0"/>
                <a:sym typeface="Wingdings 2"/>
              </a:rPr>
              <a:t> </a:t>
            </a:r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Sessions de dépôt du Livret 2 :</a:t>
            </a:r>
          </a:p>
          <a:p>
            <a:pPr algn="ctr"/>
            <a:endParaRPr lang="fr-FR" sz="900" dirty="0" smtClean="0">
              <a:latin typeface="Franklin Gothic Demi" pitchFamily="34" charset="0"/>
              <a:sym typeface="Wingdings 2" pitchFamily="18" charset="2"/>
            </a:endParaRPr>
          </a:p>
          <a:p>
            <a:pPr algn="ctr"/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Se préinscrire du 1</a:t>
            </a:r>
            <a:r>
              <a:rPr lang="fr-FR" sz="900" baseline="30000" dirty="0" smtClean="0">
                <a:latin typeface="Franklin Gothic Demi" pitchFamily="34" charset="0"/>
                <a:sym typeface="Wingdings 2" pitchFamily="18" charset="2"/>
              </a:rPr>
              <a:t>er</a:t>
            </a:r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 au 15 Juin de chaque année </a:t>
            </a:r>
          </a:p>
          <a:p>
            <a:pPr algn="ctr"/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et du 1</a:t>
            </a:r>
            <a:r>
              <a:rPr lang="fr-FR" sz="900" baseline="30000" dirty="0" smtClean="0">
                <a:latin typeface="Franklin Gothic Demi" pitchFamily="34" charset="0"/>
                <a:sym typeface="Wingdings 2" pitchFamily="18" charset="2"/>
              </a:rPr>
              <a:t>er</a:t>
            </a:r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 au 15 Novembre de chaque année.</a:t>
            </a:r>
          </a:p>
          <a:p>
            <a:pPr algn="ctr"/>
            <a:endParaRPr lang="fr-FR" sz="900" dirty="0" smtClean="0">
              <a:latin typeface="Franklin Gothic Demi" pitchFamily="34" charset="0"/>
              <a:sym typeface="Wingdings 2" pitchFamily="18" charset="2"/>
            </a:endParaRPr>
          </a:p>
          <a:p>
            <a:pPr algn="ctr"/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Dépôt</a:t>
            </a:r>
          </a:p>
          <a:p>
            <a:pPr algn="ctr"/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du 1</a:t>
            </a:r>
            <a:r>
              <a:rPr lang="fr-FR" sz="900" baseline="30000" dirty="0" smtClean="0">
                <a:latin typeface="Franklin Gothic Demi" pitchFamily="34" charset="0"/>
                <a:sym typeface="Wingdings 2" pitchFamily="18" charset="2"/>
              </a:rPr>
              <a:t>er</a:t>
            </a:r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 au 15 Janvier de chaque année</a:t>
            </a:r>
          </a:p>
          <a:p>
            <a:pPr algn="ctr"/>
            <a:r>
              <a:rPr lang="fr-FR" sz="900" b="1" dirty="0" smtClean="0">
                <a:latin typeface="Franklin Gothic Demi" pitchFamily="34" charset="0"/>
                <a:sym typeface="Wingdings 2" pitchFamily="18" charset="2"/>
              </a:rPr>
              <a:t>OU</a:t>
            </a:r>
          </a:p>
          <a:p>
            <a:pPr algn="ctr"/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du 1</a:t>
            </a:r>
            <a:r>
              <a:rPr lang="fr-FR" sz="900" baseline="30000" dirty="0" smtClean="0">
                <a:latin typeface="Franklin Gothic Demi" pitchFamily="34" charset="0"/>
                <a:sym typeface="Wingdings 2" pitchFamily="18" charset="2"/>
              </a:rPr>
              <a:t>er</a:t>
            </a:r>
            <a:r>
              <a:rPr lang="fr-FR" sz="900" dirty="0" smtClean="0">
                <a:latin typeface="Franklin Gothic Demi" pitchFamily="34" charset="0"/>
                <a:sym typeface="Wingdings 2" pitchFamily="18" charset="2"/>
              </a:rPr>
              <a:t> au 15 Septembre de chaque année</a:t>
            </a:r>
            <a:endParaRPr lang="fr-FR" sz="900" dirty="0" smtClean="0">
              <a:latin typeface="Franklin Gothic Demi" pitchFamily="34" charset="0"/>
            </a:endParaRPr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>
              <a:latin typeface="Franklin Gothic Demi" pitchFamily="34" charset="0"/>
            </a:endParaRPr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sz="800" dirty="0" smtClean="0">
              <a:sym typeface="Wingdings 2"/>
            </a:endParaRPr>
          </a:p>
          <a:p>
            <a:pPr algn="ctr"/>
            <a:endParaRPr lang="fr-FR" dirty="0" smtClean="0"/>
          </a:p>
          <a:p>
            <a:pPr algn="ctr">
              <a:buFont typeface="Wingdings 2"/>
              <a:buChar char="E"/>
            </a:pPr>
            <a:endParaRPr lang="fr-FR" dirty="0" smtClean="0"/>
          </a:p>
        </p:txBody>
      </p:sp>
      <p:sp>
        <p:nvSpPr>
          <p:cNvPr id="38" name="Ellipse 37"/>
          <p:cNvSpPr/>
          <p:nvPr/>
        </p:nvSpPr>
        <p:spPr>
          <a:xfrm>
            <a:off x="3909881" y="3553026"/>
            <a:ext cx="2327943" cy="8753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VOUS ETES CONVOQUE POUR L’ENTRETIEN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AVEC LE JURY</a:t>
            </a:r>
            <a:endParaRPr lang="fr-FR" sz="1000" dirty="0">
              <a:latin typeface="Franklin Gothic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2656" y="1835696"/>
            <a:ext cx="252028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ym typeface="Wingdings 2"/>
              </a:rPr>
              <a:t> </a:t>
            </a:r>
            <a:r>
              <a:rPr lang="fr-FR" sz="800" dirty="0" smtClean="0"/>
              <a:t>Se rendre sur FRANCEVAE.FR</a:t>
            </a:r>
          </a:p>
          <a:p>
            <a:pPr algn="ctr"/>
            <a:r>
              <a:rPr lang="fr-FR" sz="800" dirty="0" smtClean="0">
                <a:sym typeface="Wingdings 2"/>
              </a:rPr>
              <a:t>  </a:t>
            </a:r>
            <a:r>
              <a:rPr lang="fr-FR" sz="800" dirty="0" smtClean="0"/>
              <a:t>Rentrer le CODE POSTAL : 21000 </a:t>
            </a:r>
          </a:p>
          <a:p>
            <a:pPr algn="ctr"/>
            <a:r>
              <a:rPr lang="fr-FR" sz="800" dirty="0" smtClean="0"/>
              <a:t>ou Choisir l’académie de Dijon</a:t>
            </a:r>
          </a:p>
          <a:p>
            <a:pPr algn="ctr"/>
            <a:endParaRPr lang="fr-FR" sz="800" dirty="0"/>
          </a:p>
          <a:p>
            <a:pPr algn="ctr"/>
            <a:endParaRPr lang="fr-FR" sz="800" dirty="0"/>
          </a:p>
          <a:p>
            <a:pPr algn="ctr"/>
            <a:r>
              <a:rPr lang="fr-FR" sz="800" dirty="0" smtClean="0">
                <a:sym typeface="Wingdings 2"/>
              </a:rPr>
              <a:t>  </a:t>
            </a:r>
            <a:r>
              <a:rPr lang="fr-FR" sz="800" dirty="0" smtClean="0"/>
              <a:t>Cliquer sur « accéder au formulaire de demande d’informations »</a:t>
            </a:r>
          </a:p>
          <a:p>
            <a:pPr algn="ctr">
              <a:buFont typeface="Wingdings 2"/>
              <a:buChar char="E"/>
            </a:pPr>
            <a:r>
              <a:rPr lang="fr-FR" sz="800" dirty="0" smtClean="0"/>
              <a:t> Compléter les informations demandées</a:t>
            </a:r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/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/>
            <a:endParaRPr lang="fr-FR" sz="800" dirty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/>
            <a:endParaRPr lang="fr-FR" sz="800" dirty="0" smtClean="0"/>
          </a:p>
          <a:p>
            <a:pPr algn="ctr"/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>
              <a:buFont typeface="Wingdings 2"/>
              <a:buChar char="E"/>
            </a:pPr>
            <a:endParaRPr lang="fr-FR" sz="800" dirty="0"/>
          </a:p>
          <a:p>
            <a:pPr algn="ctr">
              <a:buFont typeface="Wingdings 2"/>
              <a:buChar char="E"/>
            </a:pPr>
            <a:endParaRPr lang="fr-FR" sz="800" dirty="0" smtClean="0"/>
          </a:p>
          <a:p>
            <a:pPr algn="ctr"/>
            <a:endParaRPr lang="fr-FR" sz="800" dirty="0"/>
          </a:p>
          <a:p>
            <a:pPr algn="ctr">
              <a:buFont typeface="Wingdings 2"/>
              <a:buChar char="E"/>
            </a:pPr>
            <a:endParaRPr lang="fr-FR" sz="800" dirty="0"/>
          </a:p>
        </p:txBody>
      </p:sp>
      <p:sp>
        <p:nvSpPr>
          <p:cNvPr id="35" name="Ellipse 34"/>
          <p:cNvSpPr/>
          <p:nvPr/>
        </p:nvSpPr>
        <p:spPr>
          <a:xfrm>
            <a:off x="417087" y="7871743"/>
            <a:ext cx="2327943" cy="8753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VOUS TELECHARGEZ LE LIVRET 2  VIERGE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latin typeface="Franklin Gothic Demi" pitchFamily="34" charset="0"/>
              </a:rPr>
              <a:t>Sur la page francevae.fr  de l’académie de DIJON</a:t>
            </a:r>
            <a:endParaRPr lang="fr-FR" sz="800" dirty="0">
              <a:latin typeface="Franklin Gothic Dem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3086" y="6902215"/>
            <a:ext cx="1872208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 smtClean="0"/>
          </a:p>
          <a:p>
            <a:pPr algn="ctr"/>
            <a:r>
              <a:rPr lang="fr-FR" sz="800" dirty="0" smtClean="0">
                <a:latin typeface="Franklin Gothic Demi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LE DAVA VOUS RETOURNE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C00000"/>
                </a:solidFill>
                <a:latin typeface="Franklin Gothic Demi" pitchFamily="34" charset="0"/>
              </a:rPr>
              <a:t>LA RECEVABILITE DE VOTRE DEMANDE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dirty="0" smtClean="0"/>
          </a:p>
          <a:p>
            <a:pPr algn="ctr"/>
            <a:endParaRPr lang="fr-FR" dirty="0"/>
          </a:p>
        </p:txBody>
      </p:sp>
      <p:sp>
        <p:nvSpPr>
          <p:cNvPr id="34" name="Ellipse 33"/>
          <p:cNvSpPr/>
          <p:nvPr/>
        </p:nvSpPr>
        <p:spPr>
          <a:xfrm>
            <a:off x="417087" y="5824415"/>
            <a:ext cx="2327943" cy="8753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VOUS COMPLETEZ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LE DOSSIER DE RECEVABILITE (LIVRET 1)  EN LIGNE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latin typeface="Franklin Gothic Demi" pitchFamily="34" charset="0"/>
              </a:rPr>
              <a:t>Dans votre espace candidat francevae.fr</a:t>
            </a:r>
          </a:p>
        </p:txBody>
      </p:sp>
      <p:sp>
        <p:nvSpPr>
          <p:cNvPr id="31" name="Ellipse 30"/>
          <p:cNvSpPr/>
          <p:nvPr/>
        </p:nvSpPr>
        <p:spPr>
          <a:xfrm>
            <a:off x="417087" y="3851724"/>
            <a:ext cx="2327943" cy="8753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VOUS COMPLETEZ &amp; RETOURNEZ AU DAVA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b="1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latin typeface="Franklin Gothic Demi" pitchFamily="34" charset="0"/>
              </a:rPr>
              <a:t>LA FICHE DE DEMANDE DE VAE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chemeClr val="bg1"/>
                </a:solidFill>
                <a:latin typeface="Franklin Gothic Demi" pitchFamily="34" charset="0"/>
              </a:rPr>
              <a:t>+ LA FICHE DESCRIPTIVE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chemeClr val="bg1"/>
                </a:solidFill>
                <a:latin typeface="Franklin Gothic Demi" pitchFamily="34" charset="0"/>
              </a:rPr>
              <a:t> +  UN CV </a:t>
            </a:r>
            <a:endParaRPr lang="fr-FR" sz="8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3086" y="4860032"/>
            <a:ext cx="1872208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 smtClean="0">
              <a:latin typeface="Franklin Gothic Dem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 LE DAVA VOUS RETOURNE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C00000"/>
                </a:solidFill>
                <a:latin typeface="Franklin Gothic Demi" pitchFamily="34" charset="0"/>
              </a:rPr>
              <a:t>L’ETUDE PERSONNALISEE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C00000"/>
                </a:solidFill>
                <a:latin typeface="Franklin Gothic Demi" pitchFamily="34" charset="0"/>
              </a:rPr>
              <a:t>DE VOTRE DEMANDE</a:t>
            </a:r>
          </a:p>
          <a:p>
            <a:pPr algn="ctr"/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-9360" y="76026"/>
            <a:ext cx="6858000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2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PARCOURS</a:t>
            </a:r>
            <a:r>
              <a:rPr lang="fr-FR" sz="2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VAE</a:t>
            </a:r>
            <a:endParaRPr lang="fr-FR" sz="20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 l="64045" t="15475" r="21872" b="65805"/>
          <a:stretch>
            <a:fillRect/>
          </a:stretch>
        </p:blipFill>
        <p:spPr bwMode="auto">
          <a:xfrm>
            <a:off x="5773975" y="0"/>
            <a:ext cx="1084025" cy="9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079" t="15475" r="60276" b="65805"/>
          <a:stretch>
            <a:fillRect/>
          </a:stretch>
        </p:blipFill>
        <p:spPr bwMode="auto">
          <a:xfrm>
            <a:off x="148893" y="68488"/>
            <a:ext cx="1512168" cy="9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 flipH="1">
            <a:off x="1596814" y="2267744"/>
            <a:ext cx="8322" cy="21602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3284984" y="743803"/>
            <a:ext cx="10950" cy="8400197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417087" y="755575"/>
            <a:ext cx="2327943" cy="8753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INSCRIPTION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chemeClr val="tx1"/>
                </a:solidFill>
                <a:latin typeface="Franklin Gothic Demi" pitchFamily="34" charset="0"/>
              </a:rPr>
              <a:t>Vous accédez au FORMULAIRE DE DEMANDE D’INFORMATION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latin typeface="Franklin Gothic Demi" pitchFamily="34" charset="0"/>
              </a:rPr>
              <a:t>sur la page France Vae  de l’académie de de DIJON</a:t>
            </a:r>
            <a:endParaRPr lang="fr-FR" sz="800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flipH="1">
            <a:off x="1582973" y="1625769"/>
            <a:ext cx="36004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1582973" y="5625611"/>
            <a:ext cx="36004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3" name="Ellipse 62"/>
          <p:cNvSpPr/>
          <p:nvPr/>
        </p:nvSpPr>
        <p:spPr>
          <a:xfrm>
            <a:off x="4695014" y="566093"/>
            <a:ext cx="2071903" cy="1401485"/>
          </a:xfrm>
          <a:prstGeom prst="ellipse">
            <a:avLst/>
          </a:prstGeom>
          <a:ln w="12700">
            <a:solidFill>
              <a:schemeClr val="accent4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 smtClean="0">
                <a:solidFill>
                  <a:srgbClr val="FF0000"/>
                </a:solidFill>
                <a:latin typeface="Franklin Gothic Demi" pitchFamily="34" charset="0"/>
              </a:rPr>
              <a:t>ATTENTION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 smtClean="0">
                <a:solidFill>
                  <a:schemeClr val="tx1"/>
                </a:solidFill>
                <a:latin typeface="Franklin Gothic Demi" pitchFamily="34" charset="0"/>
              </a:rPr>
              <a:t>Vous devez vous assurer de la prise en charge de la Prestation forfaitaire </a:t>
            </a:r>
            <a:r>
              <a:rPr lang="fr-FR" sz="900" dirty="0" smtClean="0">
                <a:solidFill>
                  <a:srgbClr val="FF0000"/>
                </a:solidFill>
                <a:latin typeface="Franklin Gothic Demi" pitchFamily="34" charset="0"/>
              </a:rPr>
              <a:t>OBLIGATOIRE</a:t>
            </a:r>
            <a:r>
              <a:rPr lang="fr-FR" sz="900" dirty="0" smtClean="0">
                <a:solidFill>
                  <a:schemeClr val="tx1"/>
                </a:solidFill>
                <a:latin typeface="Franklin Gothic Demi" pitchFamily="34" charset="0"/>
              </a:rPr>
              <a:t> d’accès au diplôme de l’éducation nationale  (250 €) avant le dépôt du Livret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dirty="0" smtClean="0">
                <a:solidFill>
                  <a:schemeClr val="tx1"/>
                </a:solidFill>
                <a:latin typeface="Arial Narrow" pitchFamily="34" charset="0"/>
              </a:rPr>
              <a:t>(Voir les financements possibles )</a:t>
            </a:r>
            <a:endParaRPr lang="fr-FR" sz="9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3501008" y="755576"/>
            <a:ext cx="1584176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VOUS DEPOSEZ VOTRE LIVRET 2  complété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latin typeface="Franklin Gothic Demi" pitchFamily="34" charset="0"/>
              </a:rPr>
              <a:t>dans votre espace candidat francevae.fr</a:t>
            </a:r>
            <a:endParaRPr lang="fr-FR" sz="800" dirty="0">
              <a:latin typeface="Franklin Gothic Demi" pitchFamily="34" charset="0"/>
            </a:endParaRPr>
          </a:p>
        </p:txBody>
      </p:sp>
      <p:cxnSp>
        <p:nvCxnSpPr>
          <p:cNvPr id="68" name="Connecteur droit avec flèche 67"/>
          <p:cNvCxnSpPr/>
          <p:nvPr/>
        </p:nvCxnSpPr>
        <p:spPr>
          <a:xfrm flipH="1">
            <a:off x="1582973" y="3701598"/>
            <a:ext cx="36004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>
            <a:off x="1582973" y="4743508"/>
            <a:ext cx="36004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H="1">
            <a:off x="5074860" y="3453401"/>
            <a:ext cx="36004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>
            <a:off x="4843071" y="1630193"/>
            <a:ext cx="199777" cy="49885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63086" y="2915816"/>
            <a:ext cx="1872208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b="1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/>
                </a:solidFill>
                <a:latin typeface="Franklin Gothic Demi" pitchFamily="34" charset="0"/>
              </a:rPr>
              <a:t>LE DAVA VOUS ENVOIE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C00000"/>
                </a:solidFill>
                <a:latin typeface="Franklin Gothic Demi" pitchFamily="34" charset="0"/>
              </a:rPr>
              <a:t>LA FICHE DE DEMANDE DE VAE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C00000"/>
                </a:solidFill>
                <a:latin typeface="Franklin Gothic Demi" pitchFamily="34" charset="0"/>
              </a:rPr>
              <a:t> + LA FICHE DESCRIPTIVE  D’ACTIVITES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C00000"/>
                </a:solidFill>
                <a:latin typeface="Franklin Gothic Demi" pitchFamily="34" charset="0"/>
              </a:rPr>
              <a:t>+ LE DEVIS DES PRESTATIONS</a:t>
            </a:r>
          </a:p>
          <a:p>
            <a:pPr algn="ctr"/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1582973" y="6717753"/>
            <a:ext cx="36004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>
            <a:off x="1582973" y="7670835"/>
            <a:ext cx="36004" cy="21602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237</Words>
  <Application>Microsoft Office PowerPoint</Application>
  <PresentationFormat>Affichage à l'écran (4:3)</PresentationFormat>
  <Paragraphs>159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32</cp:revision>
  <dcterms:created xsi:type="dcterms:W3CDTF">2021-03-10T15:42:29Z</dcterms:created>
  <dcterms:modified xsi:type="dcterms:W3CDTF">2021-04-22T09:47:33Z</dcterms:modified>
</cp:coreProperties>
</file>